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14.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594" r:id="rId3"/>
    <p:sldId id="598" r:id="rId4"/>
    <p:sldId id="599" r:id="rId5"/>
    <p:sldId id="600" r:id="rId6"/>
    <p:sldId id="601" r:id="rId7"/>
    <p:sldId id="606" r:id="rId8"/>
    <p:sldId id="604" r:id="rId9"/>
    <p:sldId id="603" r:id="rId10"/>
    <p:sldId id="602" r:id="rId11"/>
    <p:sldId id="607" r:id="rId12"/>
    <p:sldId id="608" r:id="rId13"/>
    <p:sldId id="609" r:id="rId14"/>
    <p:sldId id="610" r:id="rId15"/>
    <p:sldId id="611" r:id="rId16"/>
    <p:sldId id="5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6699"/>
    <a:srgbClr val="00FFFF"/>
    <a:srgbClr val="CC9900"/>
    <a:srgbClr val="5F9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72" d="100"/>
          <a:sy n="72" d="100"/>
        </p:scale>
        <p:origin x="45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0BCFF-8FD3-40F0-B642-DE62EEB79E8A}" type="datetimeFigureOut">
              <a:rPr lang="en-IE" smtClean="0"/>
              <a:t>07/04/2020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E3E21-B3A4-468D-A762-5DB677807EBC}" type="slidenum">
              <a:rPr lang="en-IE" smtClean="0"/>
              <a:t>‹#›</a:t>
            </a:fld>
            <a:endParaRPr lang="en-IE"/>
          </a:p>
        </p:txBody>
      </p:sp>
    </p:spTree>
    <p:extLst>
      <p:ext uri="{BB962C8B-B14F-4D97-AF65-F5344CB8AC3E}">
        <p14:creationId xmlns:p14="http://schemas.microsoft.com/office/powerpoint/2010/main" val="50251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38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31E8-CA08-433E-BA3D-37950CC09D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50DB787-D016-4E6C-9C9C-0A934072C4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C91F64F-2B39-45B7-82C3-8CE9B898422A}"/>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5" name="Footer Placeholder 4">
            <a:extLst>
              <a:ext uri="{FF2B5EF4-FFF2-40B4-BE49-F238E27FC236}">
                <a16:creationId xmlns:a16="http://schemas.microsoft.com/office/drawing/2014/main" id="{644E8182-DF8F-47CE-8388-D36C8857094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78BAEA1-384C-40D4-BB3A-0B0DE0D26357}"/>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422743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95E7-CEE5-4A48-BF6F-89186F0553C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644361D-BB9B-45A2-8913-8FF5A10E47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44485BB-11E1-4A04-9CF3-BE2ADB935674}"/>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5" name="Footer Placeholder 4">
            <a:extLst>
              <a:ext uri="{FF2B5EF4-FFF2-40B4-BE49-F238E27FC236}">
                <a16:creationId xmlns:a16="http://schemas.microsoft.com/office/drawing/2014/main" id="{53B93ACC-892E-4454-BBE2-C12E269E012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B2DA889-3747-4A0E-98B0-E00028F99687}"/>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256564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EA9D0C-7792-4B85-A5D9-07B31CBB8E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9702A54-56F1-4A0C-9A22-6C7C0A372A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BC6640C-667D-4E03-8BE2-3AC6EF6FBFA2}"/>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5" name="Footer Placeholder 4">
            <a:extLst>
              <a:ext uri="{FF2B5EF4-FFF2-40B4-BE49-F238E27FC236}">
                <a16:creationId xmlns:a16="http://schemas.microsoft.com/office/drawing/2014/main" id="{E13B4113-D4B2-4B05-BABA-6318B56DE5D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EE6016C-0B55-4DA0-833C-2DBC5E5D3B98}"/>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108572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 t="3974" r="3958" b="558"/>
          <a:stretch/>
        </p:blipFill>
        <p:spPr>
          <a:xfrm>
            <a:off x="0" y="0"/>
            <a:ext cx="12192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 y="525798"/>
            <a:ext cx="4027200" cy="807254"/>
          </a:xfrm>
          <a:prstGeom prst="rect">
            <a:avLst/>
          </a:prstGeom>
        </p:spPr>
      </p:pic>
      <p:sp>
        <p:nvSpPr>
          <p:cNvPr id="2" name="Title 1"/>
          <p:cNvSpPr>
            <a:spLocks noGrp="1"/>
          </p:cNvSpPr>
          <p:nvPr>
            <p:ph type="ctrTitle"/>
          </p:nvPr>
        </p:nvSpPr>
        <p:spPr>
          <a:xfrm>
            <a:off x="1104899" y="3715200"/>
            <a:ext cx="10001252" cy="554850"/>
          </a:xfrm>
        </p:spPr>
        <p:txBody>
          <a:bodyPr/>
          <a:lstStyle>
            <a:lvl1pPr algn="l">
              <a:defRPr sz="4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46217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20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1104900" y="1881075"/>
            <a:ext cx="10001251" cy="404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5"/>
          <p:cNvSpPr>
            <a:spLocks noGrp="1"/>
          </p:cNvSpPr>
          <p:nvPr>
            <p:ph type="body" sz="quarter" idx="11"/>
          </p:nvPr>
        </p:nvSpPr>
        <p:spPr>
          <a:xfrm>
            <a:off x="1104900" y="914401"/>
            <a:ext cx="10001251" cy="276225"/>
          </a:xfrm>
        </p:spPr>
        <p:txBody>
          <a:bodyPr/>
          <a:lstStyle>
            <a:lvl1pPr>
              <a:defRPr sz="20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5428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EB5A1-88C8-4813-923A-F5636B357F57}" type="datetimeFigureOut">
              <a:rPr lang="en-IE" smtClean="0"/>
              <a:t>07/04/2020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91CB9BA-802B-433F-AB41-008CB3DAD1F7}"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2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EB5A1-88C8-4813-923A-F5636B357F57}" type="datetimeFigureOut">
              <a:rPr lang="en-IE" smtClean="0"/>
              <a:t>07/04/2020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287852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EEB5A1-88C8-4813-923A-F5636B357F57}" type="datetimeFigureOut">
              <a:rPr lang="en-IE" smtClean="0"/>
              <a:t>07/04/2020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91CB9BA-802B-433F-AB41-008CB3DAD1F7}"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75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EB5A1-88C8-4813-923A-F5636B357F57}" type="datetimeFigureOut">
              <a:rPr lang="en-IE" smtClean="0"/>
              <a:t>07/04/2020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2652002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EB5A1-88C8-4813-923A-F5636B357F57}" type="datetimeFigureOut">
              <a:rPr lang="en-IE" smtClean="0"/>
              <a:t>07/04/2020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146528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EB5A1-88C8-4813-923A-F5636B357F57}" type="datetimeFigureOut">
              <a:rPr lang="en-IE" smtClean="0"/>
              <a:t>07/04/2020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93475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624F-CE4E-438E-9E78-731142D0B99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F2692E4-BC4C-4C07-BAE5-DB5E40F759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D2FDDE3-90FD-4D25-A2C2-68C963AFAD82}"/>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5" name="Footer Placeholder 4">
            <a:extLst>
              <a:ext uri="{FF2B5EF4-FFF2-40B4-BE49-F238E27FC236}">
                <a16:creationId xmlns:a16="http://schemas.microsoft.com/office/drawing/2014/main" id="{2A86D929-C710-4A25-8D38-5C2A73DE260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341BC9A-EEF3-45BE-8A7E-19AF17EDD76F}"/>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3036312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EEB5A1-88C8-4813-923A-F5636B357F57}" type="datetimeFigureOut">
              <a:rPr lang="en-IE" smtClean="0"/>
              <a:t>07/04/2020</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1642734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CEEB5A1-88C8-4813-923A-F5636B357F57}" type="datetimeFigureOut">
              <a:rPr lang="en-IE" smtClean="0"/>
              <a:t>07/04/2020</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1CB9BA-802B-433F-AB41-008CB3DAD1F7}" type="slidenum">
              <a:rPr lang="en-IE" smtClean="0"/>
              <a:t>‹#›</a:t>
            </a:fld>
            <a:endParaRPr lang="en-IE"/>
          </a:p>
        </p:txBody>
      </p:sp>
    </p:spTree>
    <p:extLst>
      <p:ext uri="{BB962C8B-B14F-4D97-AF65-F5344CB8AC3E}">
        <p14:creationId xmlns:p14="http://schemas.microsoft.com/office/powerpoint/2010/main" val="267787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EEB5A1-88C8-4813-923A-F5636B357F57}" type="datetimeFigureOut">
              <a:rPr lang="en-IE" smtClean="0"/>
              <a:t>07/04/2020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2061282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EB5A1-88C8-4813-923A-F5636B357F57}" type="datetimeFigureOut">
              <a:rPr lang="en-IE" smtClean="0"/>
              <a:t>07/04/2020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2545500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EB5A1-88C8-4813-923A-F5636B357F57}" type="datetimeFigureOut">
              <a:rPr lang="en-IE" smtClean="0"/>
              <a:t>07/04/2020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91CB9BA-802B-433F-AB41-008CB3DAD1F7}" type="slidenum">
              <a:rPr lang="en-IE" smtClean="0"/>
              <a:t>‹#›</a:t>
            </a:fld>
            <a:endParaRPr lang="en-IE"/>
          </a:p>
        </p:txBody>
      </p:sp>
    </p:spTree>
    <p:extLst>
      <p:ext uri="{BB962C8B-B14F-4D97-AF65-F5344CB8AC3E}">
        <p14:creationId xmlns:p14="http://schemas.microsoft.com/office/powerpoint/2010/main" val="3705189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3" name="Rectangle 12"/>
          <p:cNvSpPr/>
          <p:nvPr userDrawn="1"/>
        </p:nvSpPr>
        <p:spPr>
          <a:xfrm>
            <a:off x="0" y="0"/>
            <a:ext cx="12192000" cy="30132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1104899" y="3819975"/>
            <a:ext cx="10001252" cy="554850"/>
          </a:xfrm>
        </p:spPr>
        <p:txBody>
          <a:bodyPr/>
          <a:lstStyle>
            <a:lvl1pPr algn="l">
              <a:defRPr>
                <a:solidFill>
                  <a:schemeClr val="accent2"/>
                </a:solidFill>
              </a:defRPr>
            </a:lvl1pPr>
          </a:lstStyle>
          <a:p>
            <a:r>
              <a:rPr lang="en-US"/>
              <a:t>Click to edit Master title style</a:t>
            </a:r>
            <a:endParaRPr lang="en-GB" dirty="0"/>
          </a:p>
        </p:txBody>
      </p:sp>
      <p:sp>
        <p:nvSpPr>
          <p:cNvPr id="3" name="Subtitle 2"/>
          <p:cNvSpPr>
            <a:spLocks noGrp="1"/>
          </p:cNvSpPr>
          <p:nvPr>
            <p:ph type="subTitle" idx="1"/>
          </p:nvPr>
        </p:nvSpPr>
        <p:spPr>
          <a:xfrm>
            <a:off x="1104900" y="4394175"/>
            <a:ext cx="10001251" cy="361800"/>
          </a:xfrm>
        </p:spPr>
        <p:txBody>
          <a:bodyPr/>
          <a:lstStyle>
            <a:lvl1pPr marL="0" indent="0" algn="l">
              <a:buNone/>
              <a:defRPr sz="14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900" y="687724"/>
            <a:ext cx="6182400" cy="1239265"/>
          </a:xfrm>
          <a:prstGeom prst="rect">
            <a:avLst/>
          </a:prstGeom>
        </p:spPr>
      </p:pic>
      <p:sp>
        <p:nvSpPr>
          <p:cNvPr id="11" name="Text Placeholder 10"/>
          <p:cNvSpPr>
            <a:spLocks noGrp="1"/>
          </p:cNvSpPr>
          <p:nvPr>
            <p:ph type="body" sz="quarter" idx="10"/>
          </p:nvPr>
        </p:nvSpPr>
        <p:spPr>
          <a:xfrm>
            <a:off x="1104901" y="5386500"/>
            <a:ext cx="6239100" cy="979374"/>
          </a:xfrm>
        </p:spPr>
        <p:txBody>
          <a:bodyPr/>
          <a:lstStyle>
            <a:lvl1pPr>
              <a:spcBef>
                <a:spcPts val="0"/>
              </a:spcBef>
              <a:defRPr sz="1400">
                <a:solidFill>
                  <a:srgbClr val="005EAE"/>
                </a:solidFill>
              </a:defRPr>
            </a:lvl1pPr>
            <a:lvl2pPr marL="0" indent="0">
              <a:spcBef>
                <a:spcPts val="0"/>
              </a:spcBef>
              <a:buNone/>
              <a:defRPr sz="1400">
                <a:solidFill>
                  <a:schemeClr val="accent2"/>
                </a:solidFill>
              </a:defRPr>
            </a:lvl2pPr>
            <a:lvl3pPr marL="0" indent="0">
              <a:spcBef>
                <a:spcPts val="567"/>
              </a:spcBef>
              <a:buNone/>
              <a:defRPr sz="1400">
                <a:solidFill>
                  <a:schemeClr val="accent2"/>
                </a:solidFill>
              </a:defRPr>
            </a:lvl3pPr>
            <a:lvl4pPr>
              <a:spcBef>
                <a:spcPts val="0"/>
              </a:spcBef>
              <a:defRPr sz="1400">
                <a:solidFill>
                  <a:schemeClr val="bg1"/>
                </a:solidFill>
              </a:defRPr>
            </a:lvl4pPr>
            <a:lvl5pPr>
              <a:spcBef>
                <a:spcPts val="0"/>
              </a:spcBef>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Rectangle 14"/>
          <p:cNvSpPr/>
          <p:nvPr userDrawn="1"/>
        </p:nvSpPr>
        <p:spPr>
          <a:xfrm>
            <a:off x="0" y="6498000"/>
            <a:ext cx="12192000" cy="360000"/>
          </a:xfrm>
          <a:prstGeom prst="rect">
            <a:avLst/>
          </a:prstGeom>
          <a:solidFill>
            <a:srgbClr val="005EA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endParaRPr lang="en-GB" sz="1000" dirty="0"/>
          </a:p>
        </p:txBody>
      </p:sp>
    </p:spTree>
    <p:extLst>
      <p:ext uri="{BB962C8B-B14F-4D97-AF65-F5344CB8AC3E}">
        <p14:creationId xmlns:p14="http://schemas.microsoft.com/office/powerpoint/2010/main" val="235505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E0A0-E84C-4881-A6E9-B2A8C18DD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F27B00C-1BF6-43FB-9D9F-275B307CC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C4F7A0-29B1-43D9-AFC7-7B07F7318B9F}"/>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5" name="Footer Placeholder 4">
            <a:extLst>
              <a:ext uri="{FF2B5EF4-FFF2-40B4-BE49-F238E27FC236}">
                <a16:creationId xmlns:a16="http://schemas.microsoft.com/office/drawing/2014/main" id="{152E1C17-C026-4414-BC9E-3D297D0D85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34280E-5742-450C-A65D-7AE24D1CD96E}"/>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221130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3AB7-EE17-4F8E-BA42-193A8FF5877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12A92B9-2B12-4EBA-9B67-7C02DA0BE2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E1D78CA-01AF-4B73-8750-96101B7825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E5D4E36B-752D-4A78-9FF5-0F3802040513}"/>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6" name="Footer Placeholder 5">
            <a:extLst>
              <a:ext uri="{FF2B5EF4-FFF2-40B4-BE49-F238E27FC236}">
                <a16:creationId xmlns:a16="http://schemas.microsoft.com/office/drawing/2014/main" id="{3AA7DC0D-FF9F-4A54-A3F3-5346D32F5A0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6FEA51E-13FB-4D82-8479-F38EC2DD52C7}"/>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118541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8280-5812-40F9-8622-09FFDAEDB64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01CAE46-DFC6-47F8-A27D-93C6F89E4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14F9D0-53B1-4368-A03F-1C220DA809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2B2F387-9323-4581-8AEE-80BFEBA68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9D38BE-D9B9-4999-87AA-8803EEC60F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1738DFD-9537-41A9-9CD8-020FC229FBF5}"/>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8" name="Footer Placeholder 7">
            <a:extLst>
              <a:ext uri="{FF2B5EF4-FFF2-40B4-BE49-F238E27FC236}">
                <a16:creationId xmlns:a16="http://schemas.microsoft.com/office/drawing/2014/main" id="{C8ECEDE4-EAB8-4283-9AAA-95BB9B1ABD48}"/>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E45D71E-5487-400C-876B-688AD077EC96}"/>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355802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0C79-7C36-405E-95E1-564A432B036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F806482-A291-4227-BBC3-726195216243}"/>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4" name="Footer Placeholder 3">
            <a:extLst>
              <a:ext uri="{FF2B5EF4-FFF2-40B4-BE49-F238E27FC236}">
                <a16:creationId xmlns:a16="http://schemas.microsoft.com/office/drawing/2014/main" id="{C092D733-0086-4A3F-88FD-C0EF91C8850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5F41B93-331F-4E9C-BAC7-113FD28E7DEB}"/>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402908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ED5EB-8149-4336-9C07-1D43ED05B380}"/>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3" name="Footer Placeholder 2">
            <a:extLst>
              <a:ext uri="{FF2B5EF4-FFF2-40B4-BE49-F238E27FC236}">
                <a16:creationId xmlns:a16="http://schemas.microsoft.com/office/drawing/2014/main" id="{C7C5DB48-E727-40F3-B60F-425498B5871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031B22E-B95F-4F72-9964-700F207D3EB7}"/>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76141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7BA2-DC98-45CE-9B0B-BD650607A7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71DFAAE2-E1C3-4937-A31C-DDB391896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DD9A14F-4B12-4A29-8628-9C8F67C33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9A0FF2-7D4A-4901-ABCF-3358415A0593}"/>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6" name="Footer Placeholder 5">
            <a:extLst>
              <a:ext uri="{FF2B5EF4-FFF2-40B4-BE49-F238E27FC236}">
                <a16:creationId xmlns:a16="http://schemas.microsoft.com/office/drawing/2014/main" id="{22AE73F4-9A34-43B1-BA09-2A9D11C6CB7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EF3E3CC-D42E-48F2-AD38-694E7A36F22E}"/>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420321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D40F-76C3-4D99-8206-076ABE3DD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A2603F5-23B4-4695-9F8E-F3DBA5CBD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9083A3E-003D-47DD-A068-06DE8D974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C8B904-CD56-4474-B95A-D9E1BC621F9F}"/>
              </a:ext>
            </a:extLst>
          </p:cNvPr>
          <p:cNvSpPr>
            <a:spLocks noGrp="1"/>
          </p:cNvSpPr>
          <p:nvPr>
            <p:ph type="dt" sz="half" idx="10"/>
          </p:nvPr>
        </p:nvSpPr>
        <p:spPr/>
        <p:txBody>
          <a:bodyPr/>
          <a:lstStyle/>
          <a:p>
            <a:fld id="{6E3F0DD7-B236-47AA-9A68-5E5AA9027002}" type="datetimeFigureOut">
              <a:rPr lang="en-IE" smtClean="0"/>
              <a:t>07/04/2020</a:t>
            </a:fld>
            <a:endParaRPr lang="en-IE"/>
          </a:p>
        </p:txBody>
      </p:sp>
      <p:sp>
        <p:nvSpPr>
          <p:cNvPr id="6" name="Footer Placeholder 5">
            <a:extLst>
              <a:ext uri="{FF2B5EF4-FFF2-40B4-BE49-F238E27FC236}">
                <a16:creationId xmlns:a16="http://schemas.microsoft.com/office/drawing/2014/main" id="{8014366F-D37A-45CC-91D4-53FA938BC17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7F9E6CF-1292-4A46-BEEB-C4B505BAE427}"/>
              </a:ext>
            </a:extLst>
          </p:cNvPr>
          <p:cNvSpPr>
            <a:spLocks noGrp="1"/>
          </p:cNvSpPr>
          <p:nvPr>
            <p:ph type="sldNum" sz="quarter" idx="12"/>
          </p:nvPr>
        </p:nvSpPr>
        <p:spPr/>
        <p:txBody>
          <a:bodyPr/>
          <a:lstStyle/>
          <a:p>
            <a:fld id="{A0D2385F-3703-4C32-8C8F-A32CA7CCA1D9}" type="slidenum">
              <a:rPr lang="en-IE" smtClean="0"/>
              <a:t>‹#›</a:t>
            </a:fld>
            <a:endParaRPr lang="en-IE"/>
          </a:p>
        </p:txBody>
      </p:sp>
    </p:spTree>
    <p:extLst>
      <p:ext uri="{BB962C8B-B14F-4D97-AF65-F5344CB8AC3E}">
        <p14:creationId xmlns:p14="http://schemas.microsoft.com/office/powerpoint/2010/main" val="121366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2FF821-850C-43AD-8EFD-B1AF8D8F08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338D8BE-0B47-483A-89C3-D10923234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F64A514-F024-4AF7-BE1D-3D01A197A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F0DD7-B236-47AA-9A68-5E5AA9027002}" type="datetimeFigureOut">
              <a:rPr lang="en-IE" smtClean="0"/>
              <a:t>07/04/2020</a:t>
            </a:fld>
            <a:endParaRPr lang="en-IE"/>
          </a:p>
        </p:txBody>
      </p:sp>
      <p:sp>
        <p:nvSpPr>
          <p:cNvPr id="5" name="Footer Placeholder 4">
            <a:extLst>
              <a:ext uri="{FF2B5EF4-FFF2-40B4-BE49-F238E27FC236}">
                <a16:creationId xmlns:a16="http://schemas.microsoft.com/office/drawing/2014/main" id="{DB786F37-F42D-4874-86AE-A98DA1254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B71C028-F08E-4D49-982C-E61628EEE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2385F-3703-4C32-8C8F-A32CA7CCA1D9}" type="slidenum">
              <a:rPr lang="en-IE" smtClean="0"/>
              <a:t>‹#›</a:t>
            </a:fld>
            <a:endParaRPr lang="en-IE"/>
          </a:p>
        </p:txBody>
      </p:sp>
    </p:spTree>
    <p:extLst>
      <p:ext uri="{BB962C8B-B14F-4D97-AF65-F5344CB8AC3E}">
        <p14:creationId xmlns:p14="http://schemas.microsoft.com/office/powerpoint/2010/main" val="19499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CEEB5A1-88C8-4813-923A-F5636B357F57}" type="datetimeFigureOut">
              <a:rPr lang="en-IE" smtClean="0"/>
              <a:t>07/04/2020</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1CB9BA-802B-433F-AB41-008CB3DAD1F7}"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260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1"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forms/d/e/1FAIpQLSdUte0eUM30P7cYM4t5bJyYdmbf0T-tzFSJk95Sbrv1y55edA/viewfor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100" y="4178300"/>
            <a:ext cx="8631575" cy="1208199"/>
          </a:xfrm>
        </p:spPr>
        <p:txBody>
          <a:bodyPr>
            <a:normAutofit fontScale="90000"/>
          </a:bodyPr>
          <a:lstStyle/>
          <a:p>
            <a:pPr algn="ctr"/>
            <a:r>
              <a:rPr lang="en-GB" dirty="0">
                <a:solidFill>
                  <a:schemeClr val="tx1"/>
                </a:solidFill>
              </a:rPr>
              <a:t>UG Student with disabilities feedback </a:t>
            </a:r>
            <a:br>
              <a:rPr lang="en-GB" dirty="0">
                <a:solidFill>
                  <a:schemeClr val="tx1"/>
                </a:solidFill>
              </a:rPr>
            </a:br>
            <a:r>
              <a:rPr lang="en-GB" dirty="0">
                <a:solidFill>
                  <a:schemeClr val="tx1"/>
                </a:solidFill>
              </a:rPr>
              <a:t>on online learning in COVID-19</a:t>
            </a:r>
          </a:p>
        </p:txBody>
      </p:sp>
      <p:sp>
        <p:nvSpPr>
          <p:cNvPr id="6" name="Text Placeholder 5"/>
          <p:cNvSpPr>
            <a:spLocks noGrp="1"/>
          </p:cNvSpPr>
          <p:nvPr>
            <p:ph type="body" sz="quarter" idx="10"/>
          </p:nvPr>
        </p:nvSpPr>
        <p:spPr>
          <a:xfrm>
            <a:off x="1104900" y="5588000"/>
            <a:ext cx="8953499" cy="777874"/>
          </a:xfrm>
        </p:spPr>
        <p:txBody>
          <a:bodyPr>
            <a:normAutofit/>
          </a:bodyPr>
          <a:lstStyle/>
          <a:p>
            <a:pPr marL="0" indent="0">
              <a:buNone/>
            </a:pPr>
            <a:endParaRPr lang="en-GB" dirty="0"/>
          </a:p>
          <a:p>
            <a:pPr marL="0" indent="0">
              <a:buNone/>
            </a:pPr>
            <a:endParaRPr lang="en-GB" dirty="0"/>
          </a:p>
          <a:p>
            <a:pPr marL="0" indent="0" algn="ctr">
              <a:buNone/>
            </a:pPr>
            <a:r>
              <a:rPr lang="en-GB" sz="1800" dirty="0"/>
              <a:t>April 2020</a:t>
            </a:r>
          </a:p>
        </p:txBody>
      </p:sp>
      <p:pic>
        <p:nvPicPr>
          <p:cNvPr id="4" name="Picture 3"/>
          <p:cNvPicPr>
            <a:picLocks noChangeAspect="1"/>
          </p:cNvPicPr>
          <p:nvPr/>
        </p:nvPicPr>
        <p:blipFill>
          <a:blip r:embed="rId2"/>
          <a:stretch>
            <a:fillRect/>
          </a:stretch>
        </p:blipFill>
        <p:spPr>
          <a:xfrm>
            <a:off x="1524001" y="2039844"/>
            <a:ext cx="9144793" cy="190821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5F4E6B7-871A-4375-AEA2-B6A988C88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526" y="4485594"/>
            <a:ext cx="1444517" cy="1908213"/>
          </a:xfrm>
          <a:prstGeom prst="rect">
            <a:avLst/>
          </a:prstGeom>
        </p:spPr>
      </p:pic>
    </p:spTree>
    <p:extLst>
      <p:ext uri="{BB962C8B-B14F-4D97-AF65-F5344CB8AC3E}">
        <p14:creationId xmlns:p14="http://schemas.microsoft.com/office/powerpoint/2010/main" val="333976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BCE2FC-377B-4E64-A49D-1C5EF61247FF}"/>
              </a:ext>
            </a:extLst>
          </p:cNvPr>
          <p:cNvSpPr/>
          <p:nvPr/>
        </p:nvSpPr>
        <p:spPr>
          <a:xfrm>
            <a:off x="464695" y="517648"/>
            <a:ext cx="10613037" cy="5480668"/>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Sample of responses: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Yes: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The majority of lecturers have been consistent. Videos are more useful than uploading just lecture notes.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I believe recorded lectures are superior to live lectures as there are sometimes during the day when my internet is required from people like my dad or sister who are working from. Therefore I can't make it to the live lectures.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No: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 are two lecturers that we don’t know what to do other than read over old tutorials rather than new materials. I believe that the live lectures are the best and most effective method of learning as it creates a routine and allows more active learning with polls and questions.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No. Some lecturers are consistent, but others send very little information and that is stressful.</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Times New Roman" panose="02020603050405020304" pitchFamily="18" charset="0"/>
                <a:cs typeface="Calibri" panose="020F0502020204030204" pitchFamily="34" charset="0"/>
              </a:rPr>
              <a:t>Uncertain:</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They have just started so I can’t comment on this at this point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dirty="0">
                <a:solidFill>
                  <a:srgbClr val="000000"/>
                </a:solidFill>
                <a:latin typeface="Calibri" panose="020F0502020204030204" pitchFamily="34" charset="0"/>
                <a:ea typeface="Calibri" panose="020F0502020204030204" pitchFamily="34" charset="0"/>
              </a:rPr>
              <a:t>I don't know as I'm having trouble even loading the blackboard page.</a:t>
            </a:r>
          </a:p>
          <a:p>
            <a:endParaRPr lang="en-IE" dirty="0"/>
          </a:p>
        </p:txBody>
      </p:sp>
    </p:spTree>
    <p:extLst>
      <p:ext uri="{BB962C8B-B14F-4D97-AF65-F5344CB8AC3E}">
        <p14:creationId xmlns:p14="http://schemas.microsoft.com/office/powerpoint/2010/main" val="1796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0CE959-CCC2-4F8E-8EC9-4783A3A8E8DE}"/>
              </a:ext>
            </a:extLst>
          </p:cNvPr>
          <p:cNvSpPr/>
          <p:nvPr/>
        </p:nvSpPr>
        <p:spPr>
          <a:xfrm>
            <a:off x="329784" y="314793"/>
            <a:ext cx="11542426" cy="1367234"/>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5. What could be improved? Please be as detailed as possible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recommendations from students were provided in free text and were largely qualitative. 24 out of 81 responses related to improving accessibility, 10 students asked for a more co-ordinated approach and 9 students asked for information about assessments. The remainder of the recommendations are summarised in the table below: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44DE6B8-FFC9-4A43-838A-0A223BFB8435}"/>
              </a:ext>
            </a:extLst>
          </p:cNvPr>
          <p:cNvPicPr>
            <a:picLocks noChangeAspect="1"/>
          </p:cNvPicPr>
          <p:nvPr/>
        </p:nvPicPr>
        <p:blipFill>
          <a:blip r:embed="rId2"/>
          <a:stretch>
            <a:fillRect/>
          </a:stretch>
        </p:blipFill>
        <p:spPr>
          <a:xfrm>
            <a:off x="779489" y="1911971"/>
            <a:ext cx="8784236" cy="4219005"/>
          </a:xfrm>
          <a:prstGeom prst="rect">
            <a:avLst/>
          </a:prstGeom>
        </p:spPr>
      </p:pic>
    </p:spTree>
    <p:extLst>
      <p:ext uri="{BB962C8B-B14F-4D97-AF65-F5344CB8AC3E}">
        <p14:creationId xmlns:p14="http://schemas.microsoft.com/office/powerpoint/2010/main" val="402766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C61B1-E22B-48A2-B1B4-5C1A28401583}"/>
              </a:ext>
            </a:extLst>
          </p:cNvPr>
          <p:cNvSpPr/>
          <p:nvPr/>
        </p:nvSpPr>
        <p:spPr>
          <a:xfrm>
            <a:off x="479685" y="226296"/>
            <a:ext cx="10283253" cy="5796523"/>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Sample of responses: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Improve accessibility:</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More access to recorded videos so people who work at a slower pace can catch up</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One platform with one method to for live lectures as some are using different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Subtitles and/or transcripts for videos and audio file lectures that are not streamed live.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Coordinated approach:</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The lecturers could ensure that they have the work necessary for the lecture that day uploaded before the lecture takes place. It's not fair on students to have to change their work schedule to catch up on work the lecturer has been late in uploading.</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If all lecturers used the same platform using the same links.  I have to go through a different link for one of my modules than the others. Not having the library facility makes it more challenging and to find online books can take time. Having links to this would be helpful.</a:t>
            </a:r>
          </a:p>
          <a:p>
            <a:pPr marL="342900" lvl="0" indent="-342900">
              <a:lnSpc>
                <a:spcPct val="107000"/>
              </a:lnSpc>
              <a:spcAft>
                <a:spcPts val="800"/>
              </a:spcAft>
              <a:buFont typeface="Symbol" panose="05050102010706020507" pitchFamily="18" charset="2"/>
              <a:buChar char=""/>
            </a:pPr>
            <a:endParaRPr lang="en-I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endPar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endParaRPr lang="en-I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23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0B029-C0DE-4BE0-A371-D3CBB577A4A6}"/>
              </a:ext>
            </a:extLst>
          </p:cNvPr>
          <p:cNvSpPr/>
          <p:nvPr/>
        </p:nvSpPr>
        <p:spPr>
          <a:xfrm>
            <a:off x="344774" y="119921"/>
            <a:ext cx="11047752" cy="6211637"/>
          </a:xfrm>
          <a:prstGeom prst="rect">
            <a:avLst/>
          </a:prstGeom>
        </p:spPr>
        <p:txBody>
          <a:bodyPr wrap="square">
            <a:spAutoFit/>
          </a:bodyPr>
          <a:lstStyle/>
          <a:p>
            <a:pPr>
              <a:lnSpc>
                <a:spcPct val="107000"/>
              </a:lnSpc>
              <a:spcAft>
                <a:spcPts val="80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Assessment information needed:</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I don't think there's much that could be improved aside from maybe more clarification on weightings for assignments changing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A clear outline of what is expected of us would be greatly appreciated but even more so would be an understanding that it is extremely difficult to focus, study and prepare for exams when the format, date and even topics to be examined are still so unclear.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Live interactive lectures/tutorials: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Live lectures being recorded. PDFs being uploaded as word documents as well since they're easier to load. And for the lecturers to agree to update us on one place, either black board or email, for everything that is required of us.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any of the lectures that don't require presenting slides and just feature a lecturer talking, it would be better if we could see the lecturer</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Clear Information:</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A clear outline of what is expected of us would be greatly appreciated but even more so would be an understanding that it is extremely difficult to focus, study and prepare for exams when the format, date and even topics to be examined are still so unclear.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76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7F859A-CF72-490A-8C14-BA3ED51E6BDB}"/>
              </a:ext>
            </a:extLst>
          </p:cNvPr>
          <p:cNvSpPr/>
          <p:nvPr/>
        </p:nvSpPr>
        <p:spPr>
          <a:xfrm>
            <a:off x="494675" y="179881"/>
            <a:ext cx="9953469" cy="5721503"/>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6. Additional Comments </a:t>
            </a:r>
            <a:endParaRPr lang="en-I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My main concern at this period is the lack of information regarding what will replace the exams. I am struggling with energy and it is making me anxious. With rumours that written assignments might be made longer or that exams will be online, it is hard not feel overwhelmed. If exams are online, I am worried about typing as I worry the difference of typing and writing by hand as the former will take longer and use more headspace. As I already have a lot of work to do and I am worried about getting it all done without more work on top of it.</a:t>
            </a:r>
            <a:endParaRPr lang="en-IE"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I think the college have to be more realistic in their expectations, we still have many deadlines and online testing due, as if nothing has changed. There are people like myself, who is in the most vulnerable category for </a:t>
            </a:r>
            <a:r>
              <a:rPr lang="en-I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Covid</a:t>
            </a: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 19 who also have many worries at this time, the safety of elderly parents and those with young children.  In my opinion they should scrap testing and just revaluate the marks for the projects we are still working on. I think reducing the amount of work we still have to do would be in the best Interests of everyone in these difficult times.</a:t>
            </a:r>
            <a:endParaRPr lang="en-IE"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I think it would be incredible if lecture recordings could be uploaded online in the future, even when in person classes are taking place. I cannot stress enough how incredible it has been to be able to pause a lecture to process the information and take my time to make detailed notes. </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142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2243138" y="908050"/>
            <a:ext cx="8424862" cy="5949950"/>
          </a:xfrm>
        </p:spPr>
        <p:txBody>
          <a:bodyPr/>
          <a:lstStyle/>
          <a:p>
            <a:pPr marL="0" indent="0" algn="ctr">
              <a:buNone/>
            </a:pPr>
            <a:endParaRPr lang="en-IE" altLang="en-US" sz="5400" dirty="0">
              <a:solidFill>
                <a:schemeClr val="bg1"/>
              </a:solidFill>
              <a:latin typeface="Calibri" panose="020F0502020204030204" pitchFamily="34" charset="0"/>
            </a:endParaRPr>
          </a:p>
          <a:p>
            <a:pPr marL="0" indent="0" algn="ctr">
              <a:buNone/>
            </a:pPr>
            <a:endParaRPr lang="en-IE" altLang="en-US" sz="4800" dirty="0">
              <a:solidFill>
                <a:schemeClr val="bg1"/>
              </a:solidFill>
              <a:latin typeface="Calibri" panose="020F0502020204030204" pitchFamily="34" charset="0"/>
            </a:endParaRPr>
          </a:p>
          <a:p>
            <a:pPr marL="0" indent="0" algn="ctr">
              <a:buNone/>
            </a:pPr>
            <a:r>
              <a:rPr lang="en-IE" altLang="en-US" sz="4800" dirty="0">
                <a:solidFill>
                  <a:schemeClr val="bg1"/>
                </a:solidFill>
                <a:latin typeface="Calibri" panose="020F0502020204030204" pitchFamily="34" charset="0"/>
              </a:rPr>
              <a:t>Thank You!</a:t>
            </a:r>
          </a:p>
          <a:p>
            <a:pPr marL="0" indent="0" algn="ctr">
              <a:buNone/>
            </a:pPr>
            <a:endParaRPr lang="en-IE" altLang="en-US" sz="4800" dirty="0">
              <a:solidFill>
                <a:schemeClr val="bg1"/>
              </a:solidFill>
              <a:latin typeface="Calibri" panose="020F0502020204030204" pitchFamily="34" charset="0"/>
            </a:endParaRPr>
          </a:p>
          <a:p>
            <a:pPr marL="0" indent="0" algn="ctr">
              <a:buNone/>
            </a:pPr>
            <a:r>
              <a:rPr lang="en-IE" altLang="en-US" sz="4800" dirty="0">
                <a:solidFill>
                  <a:schemeClr val="bg1"/>
                </a:solidFill>
                <a:latin typeface="Calibri" panose="020F0502020204030204" pitchFamily="34" charset="0"/>
              </a:rPr>
              <a:t>Questions?</a:t>
            </a:r>
          </a:p>
          <a:p>
            <a:pPr marL="0" indent="0" algn="ctr">
              <a:buNone/>
            </a:pPr>
            <a:endParaRPr lang="en-IE" altLang="en-US" sz="5400" dirty="0">
              <a:solidFill>
                <a:schemeClr val="accent2"/>
              </a:solidFill>
              <a:latin typeface="Calibri" panose="020F05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2D433ED2-7846-4F3B-A82B-41F2A6E72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427" y="4232366"/>
            <a:ext cx="1849165" cy="2442754"/>
          </a:xfrm>
          <a:prstGeom prst="rect">
            <a:avLst/>
          </a:prstGeom>
        </p:spPr>
      </p:pic>
    </p:spTree>
    <p:extLst>
      <p:ext uri="{BB962C8B-B14F-4D97-AF65-F5344CB8AC3E}">
        <p14:creationId xmlns:p14="http://schemas.microsoft.com/office/powerpoint/2010/main" val="343391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E5CC5A-4586-4E31-B3F6-D04A418BC0C6}"/>
              </a:ext>
            </a:extLst>
          </p:cNvPr>
          <p:cNvSpPr/>
          <p:nvPr/>
        </p:nvSpPr>
        <p:spPr>
          <a:xfrm>
            <a:off x="543339" y="424070"/>
            <a:ext cx="10442713" cy="6557885"/>
          </a:xfrm>
          <a:prstGeom prst="rect">
            <a:avLst/>
          </a:prstGeom>
        </p:spPr>
        <p:txBody>
          <a:bodyPr wrap="square">
            <a:spAutoFit/>
          </a:bodyPr>
          <a:lstStyle/>
          <a:p>
            <a:pPr algn="ctr">
              <a:lnSpc>
                <a:spcPct val="107000"/>
              </a:lnSpc>
              <a:spcAft>
                <a:spcPts val="0"/>
              </a:spcAft>
            </a:pPr>
            <a:r>
              <a:rPr lang="en-IE" sz="2000" b="1" dirty="0">
                <a:latin typeface="Calibri" panose="020F0502020204030204" pitchFamily="34" charset="0"/>
                <a:ea typeface="Times New Roman" panose="02020603050405020304" pitchFamily="18" charset="0"/>
                <a:cs typeface="Calibri" panose="020F0502020204030204" pitchFamily="34" charset="0"/>
              </a:rPr>
              <a:t>Student Feedback on online learning – April 2020</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dirty="0">
                <a:latin typeface="Calibri" panose="020F0502020204030204" pitchFamily="34" charset="0"/>
                <a:ea typeface="Times New Roman" panose="02020603050405020304" pitchFamily="18"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latin typeface="Calibri" panose="020F0502020204030204" pitchFamily="34" charset="0"/>
                <a:ea typeface="Times New Roman" panose="02020603050405020304" pitchFamily="18" charset="0"/>
                <a:cs typeface="Calibri" panose="020F0502020204030204" pitchFamily="34" charset="0"/>
              </a:rPr>
              <a:t>Email sent in March 2020 to Students with Disabilities:</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latin typeface="Calibri" panose="020F0502020204030204" pitchFamily="34" charset="0"/>
                <a:ea typeface="Times New Roman" panose="02020603050405020304" pitchFamily="18" charset="0"/>
                <a:cs typeface="Calibri" panose="020F0502020204030204" pitchFamily="34" charset="0"/>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latin typeface="Calibri" panose="020F0502020204030204" pitchFamily="34" charset="0"/>
                <a:ea typeface="Times New Roman" panose="02020603050405020304" pitchFamily="18" charset="0"/>
                <a:cs typeface="Calibri" panose="020F0502020204030204" pitchFamily="34" charset="0"/>
              </a:rPr>
              <a:t>Online Learning Feedback</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latin typeface="Calibri" panose="020F0502020204030204" pitchFamily="34" charset="0"/>
                <a:ea typeface="Times New Roman" panose="02020603050405020304" pitchFamily="18" charset="0"/>
                <a:cs typeface="Calibri" panose="020F0502020204030204" pitchFamily="34" charset="0"/>
              </a:rPr>
              <a:t>Trinity is embarking on online teaching online during the COVID19 period. SU Disability Officer and the Disability Service are keen to get feedback on what works well and what needs improving. Please let us know your thoughts here: </a:t>
            </a:r>
          </a:p>
          <a:p>
            <a:pPr>
              <a:lnSpc>
                <a:spcPct val="107000"/>
              </a:lnSpc>
              <a:spcAft>
                <a:spcPts val="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https://docs.google.com/forms/d/e/1FAIpQLSdUte0eUM30P7cYM4t5bJyYdmbf0T-tzFSJk95Sbrv1y55edA/viewform</a:t>
            </a:r>
            <a:endParaRPr lang="en-GB" sz="24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6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6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65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23EC3-24D8-4082-A7A9-A8FD23618C24}"/>
              </a:ext>
            </a:extLst>
          </p:cNvPr>
          <p:cNvSpPr/>
          <p:nvPr/>
        </p:nvSpPr>
        <p:spPr>
          <a:xfrm>
            <a:off x="675861" y="530087"/>
            <a:ext cx="9250017" cy="6697346"/>
          </a:xfrm>
          <a:prstGeom prst="rect">
            <a:avLst/>
          </a:prstGeom>
        </p:spPr>
        <p:txBody>
          <a:bodyPr wrap="square">
            <a:spAutoFit/>
          </a:bodyPr>
          <a:lstStyle/>
          <a:p>
            <a:pPr>
              <a:lnSpc>
                <a:spcPct val="107000"/>
              </a:lnSpc>
              <a:spcAft>
                <a:spcPts val="800"/>
              </a:spcAft>
            </a:pPr>
            <a:r>
              <a:rPr lang="en-IE"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Questions asked: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IE"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Year and Course Title</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IE"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Have you had positive experiences with the new online learning platform?</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IE"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Do you feel it is inaccessible/accessible? please explain</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IE"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Have all of your online lectures been consistent in their delivery of online materials? What works/ does not work?</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IE"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could be improved? Please be as detailed as possible</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IE"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Comments </a:t>
            </a:r>
          </a:p>
          <a:p>
            <a:pPr marL="342900" lvl="0" indent="-342900">
              <a:lnSpc>
                <a:spcPct val="107000"/>
              </a:lnSpc>
              <a:spcAft>
                <a:spcPts val="800"/>
              </a:spcAft>
              <a:buFont typeface="+mj-lt"/>
              <a:buAutoNum type="arabicPeriod"/>
            </a:pPr>
            <a:endParaRPr lang="en-I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endPar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endParaRPr lang="en-I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endPar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endParaRPr lang="en-I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endPar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pPr>
            <a:endParaRPr lang="en-I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569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B79F5D-47AE-43CF-80CA-79DF9BED44AF}"/>
              </a:ext>
            </a:extLst>
          </p:cNvPr>
          <p:cNvSpPr/>
          <p:nvPr/>
        </p:nvSpPr>
        <p:spPr>
          <a:xfrm>
            <a:off x="715617" y="424071"/>
            <a:ext cx="8428383" cy="375552"/>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1. Responses by Faculty: </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B7F9553-E282-4B0A-9624-94F4B88E0BBA}"/>
              </a:ext>
            </a:extLst>
          </p:cNvPr>
          <p:cNvPicPr>
            <a:picLocks noChangeAspect="1"/>
          </p:cNvPicPr>
          <p:nvPr/>
        </p:nvPicPr>
        <p:blipFill>
          <a:blip r:embed="rId2"/>
          <a:stretch>
            <a:fillRect/>
          </a:stretch>
        </p:blipFill>
        <p:spPr>
          <a:xfrm>
            <a:off x="254794" y="1166191"/>
            <a:ext cx="8590741" cy="5019202"/>
          </a:xfrm>
          <a:prstGeom prst="rect">
            <a:avLst/>
          </a:prstGeom>
        </p:spPr>
      </p:pic>
    </p:spTree>
    <p:extLst>
      <p:ext uri="{BB962C8B-B14F-4D97-AF65-F5344CB8AC3E}">
        <p14:creationId xmlns:p14="http://schemas.microsoft.com/office/powerpoint/2010/main" val="339862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8053CA-A7E1-4403-8901-7A5E4020465E}"/>
              </a:ext>
            </a:extLst>
          </p:cNvPr>
          <p:cNvSpPr/>
          <p:nvPr/>
        </p:nvSpPr>
        <p:spPr>
          <a:xfrm>
            <a:off x="609599" y="424071"/>
            <a:ext cx="10919791" cy="1367234"/>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2. Have you had positive experiences with the new online learning platform?</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responses from students were provided in free text and were largely qualitative. 49.5% of students indicated that their experience of online learning was positive, 29% said it was negative, 18% had a mixed experience, and 3.5% were uncertain in their replies. </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2DA71DA-A89A-4DF2-9972-4C73C27D7DA1}"/>
              </a:ext>
            </a:extLst>
          </p:cNvPr>
          <p:cNvPicPr>
            <a:picLocks noChangeAspect="1"/>
          </p:cNvPicPr>
          <p:nvPr/>
        </p:nvPicPr>
        <p:blipFill>
          <a:blip r:embed="rId2"/>
          <a:stretch>
            <a:fillRect/>
          </a:stretch>
        </p:blipFill>
        <p:spPr>
          <a:xfrm>
            <a:off x="1524001" y="1822565"/>
            <a:ext cx="8163338" cy="4511974"/>
          </a:xfrm>
          <a:prstGeom prst="rect">
            <a:avLst/>
          </a:prstGeom>
        </p:spPr>
      </p:pic>
    </p:spTree>
    <p:extLst>
      <p:ext uri="{BB962C8B-B14F-4D97-AF65-F5344CB8AC3E}">
        <p14:creationId xmlns:p14="http://schemas.microsoft.com/office/powerpoint/2010/main" val="59095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649A70-1AEC-461D-95D4-841A52993668}"/>
              </a:ext>
            </a:extLst>
          </p:cNvPr>
          <p:cNvSpPr/>
          <p:nvPr/>
        </p:nvSpPr>
        <p:spPr>
          <a:xfrm>
            <a:off x="689113" y="-1512000"/>
            <a:ext cx="8454887" cy="375552"/>
          </a:xfrm>
          <a:prstGeom prst="rect">
            <a:avLst/>
          </a:prstGeom>
        </p:spPr>
        <p:txBody>
          <a:bodyPr wrap="square">
            <a:spAutoFit/>
          </a:bodyPr>
          <a:lstStyle/>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6988B3D-C6AD-4556-B2A5-28775864C65C}"/>
              </a:ext>
            </a:extLst>
          </p:cNvPr>
          <p:cNvSpPr/>
          <p:nvPr/>
        </p:nvSpPr>
        <p:spPr>
          <a:xfrm>
            <a:off x="689113" y="368771"/>
            <a:ext cx="9886122" cy="6557821"/>
          </a:xfrm>
          <a:prstGeom prst="rect">
            <a:avLst/>
          </a:prstGeom>
        </p:spPr>
        <p:txBody>
          <a:bodyPr wrap="square">
            <a:spAutoFit/>
          </a:bodyPr>
          <a:lstStyle/>
          <a:p>
            <a:pPr>
              <a:lnSpc>
                <a:spcPct val="107000"/>
              </a:lnSpc>
              <a:spcAft>
                <a:spcPts val="800"/>
              </a:spcAft>
            </a:pPr>
            <a:r>
              <a:rPr lang="en-IE" b="1" dirty="0">
                <a:latin typeface="Calibri" panose="020F0502020204030204" pitchFamily="34" charset="0"/>
                <a:ea typeface="Calibri" panose="020F0502020204030204" pitchFamily="34" charset="0"/>
                <a:cs typeface="Times New Roman" panose="02020603050405020304" pitchFamily="18" charset="0"/>
              </a:rPr>
              <a:t>Sample of responses: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Positive: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latin typeface="Calibri" panose="020F0502020204030204" pitchFamily="34" charset="0"/>
                <a:ea typeface="Times New Roman" panose="02020603050405020304" pitchFamily="18" charset="0"/>
                <a:cs typeface="Calibri" panose="020F0502020204030204" pitchFamily="34" charset="0"/>
              </a:rPr>
              <a:t>Yes absolutely, it's like a podcast. I'd honestly use it pandemic or not.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latin typeface="Calibri" panose="020F0502020204030204" pitchFamily="34" charset="0"/>
                <a:ea typeface="Times New Roman" panose="02020603050405020304" pitchFamily="18" charset="0"/>
                <a:cs typeface="Calibri" panose="020F0502020204030204" pitchFamily="34" charset="0"/>
              </a:rPr>
              <a:t>Yes some lecturers were very quick to put online versions of the lectures on </a:t>
            </a:r>
            <a:r>
              <a:rPr lang="en-IE" dirty="0" err="1">
                <a:latin typeface="Calibri" panose="020F0502020204030204" pitchFamily="34" charset="0"/>
                <a:ea typeface="Times New Roman" panose="02020603050405020304" pitchFamily="18" charset="0"/>
                <a:cs typeface="Calibri" panose="020F0502020204030204" pitchFamily="34" charset="0"/>
              </a:rPr>
              <a:t>Panopto</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Negative: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latin typeface="Calibri" panose="020F0502020204030204" pitchFamily="34" charset="0"/>
                <a:ea typeface="Times New Roman" panose="02020603050405020304" pitchFamily="18" charset="0"/>
                <a:cs typeface="Calibri" panose="020F0502020204030204" pitchFamily="34" charset="0"/>
              </a:rPr>
              <a:t>Not really - only 10 out of (</a:t>
            </a:r>
            <a:r>
              <a:rPr lang="en-IE" dirty="0" err="1">
                <a:latin typeface="Calibri" panose="020F0502020204030204" pitchFamily="34" charset="0"/>
                <a:ea typeface="Times New Roman" panose="02020603050405020304" pitchFamily="18" charset="0"/>
                <a:cs typeface="Calibri" panose="020F0502020204030204" pitchFamily="34" charset="0"/>
              </a:rPr>
              <a:t>approx</a:t>
            </a:r>
            <a:r>
              <a:rPr lang="en-IE" dirty="0">
                <a:latin typeface="Calibri" panose="020F0502020204030204" pitchFamily="34" charset="0"/>
                <a:ea typeface="Times New Roman" panose="02020603050405020304" pitchFamily="18" charset="0"/>
                <a:cs typeface="Calibri" panose="020F0502020204030204" pitchFamily="34" charset="0"/>
              </a:rPr>
              <a:t>) 45 lectures that were left to cover across all of my modules have had lecture recordings uploaded online. I understand this is a stressful situation for everyone but not knowing if/when content will be uploaded is really distressing in final year.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latin typeface="Calibri" panose="020F0502020204030204" pitchFamily="34" charset="0"/>
                <a:ea typeface="Times New Roman" panose="02020603050405020304" pitchFamily="18" charset="0"/>
                <a:cs typeface="Calibri" panose="020F0502020204030204" pitchFamily="34" charset="0"/>
              </a:rPr>
              <a:t>I do not feel like teachers know how to use it.  There are capabilities which would allow for group discussions and such online, yet not one teacher has used them.  I am getting emails asking me to email answers to questions for tutorials, instead of having those questions be answered as group discussions, as would happen in a tutorial.  </a:t>
            </a:r>
          </a:p>
          <a:p>
            <a:pPr marL="342900" lvl="0" indent="-342900">
              <a:lnSpc>
                <a:spcPct val="107000"/>
              </a:lnSpc>
              <a:spcAft>
                <a:spcPts val="0"/>
              </a:spcAft>
              <a:buFont typeface="Symbol" panose="05050102010706020507" pitchFamily="18" charset="2"/>
              <a:buChar char=""/>
            </a:pPr>
            <a:endParaRPr lang="en-IE" dirty="0">
              <a:latin typeface="Calibri" panose="020F0502020204030204" pitchFamily="34" charset="0"/>
              <a:ea typeface="Times New Roman" panose="02020603050405020304" pitchFamily="18" charset="0"/>
              <a:cs typeface="Calibri" panose="020F0502020204030204" pitchFamily="34" charset="0"/>
            </a:endParaRPr>
          </a:p>
          <a:p>
            <a:r>
              <a:rPr lang="en-IE" dirty="0"/>
              <a:t>Mixed: </a:t>
            </a:r>
          </a:p>
          <a:p>
            <a:pPr marL="285750" lvl="0" indent="-285750">
              <a:buFont typeface="Arial" panose="020B0604020202020204" pitchFamily="34" charset="0"/>
              <a:buChar char="•"/>
            </a:pPr>
            <a:r>
              <a:rPr lang="en-IE" dirty="0"/>
              <a:t>Mixed, I have found the lectures that have been uploaded very useful but there has been poor communication around it</a:t>
            </a:r>
          </a:p>
          <a:p>
            <a:pPr marL="342900" lvl="0" indent="-342900">
              <a:lnSpc>
                <a:spcPct val="107000"/>
              </a:lnSpc>
              <a:spcAft>
                <a:spcPts val="0"/>
              </a:spcAft>
              <a:buFont typeface="Symbol" panose="05050102010706020507" pitchFamily="18" charset="2"/>
              <a:buChar char=""/>
            </a:pPr>
            <a:endParaRPr lang="en-IE"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endParaRPr lang="en-IE"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endParaRPr lang="en-IE" sz="16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599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761E1F-6C5A-422D-B49F-D98DA0DD6E51}"/>
              </a:ext>
            </a:extLst>
          </p:cNvPr>
          <p:cNvSpPr/>
          <p:nvPr/>
        </p:nvSpPr>
        <p:spPr>
          <a:xfrm>
            <a:off x="808383" y="424070"/>
            <a:ext cx="8110794" cy="375552"/>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3. Do you feel it is inaccessible/accessible? please explain</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48C3133-468D-4A0F-A917-EE2E32751F96}"/>
              </a:ext>
            </a:extLst>
          </p:cNvPr>
          <p:cNvPicPr>
            <a:picLocks noChangeAspect="1"/>
          </p:cNvPicPr>
          <p:nvPr/>
        </p:nvPicPr>
        <p:blipFill>
          <a:blip r:embed="rId2"/>
          <a:stretch>
            <a:fillRect/>
          </a:stretch>
        </p:blipFill>
        <p:spPr>
          <a:xfrm>
            <a:off x="974361" y="1094282"/>
            <a:ext cx="8844196" cy="4751881"/>
          </a:xfrm>
          <a:prstGeom prst="rect">
            <a:avLst/>
          </a:prstGeom>
        </p:spPr>
      </p:pic>
    </p:spTree>
    <p:extLst>
      <p:ext uri="{BB962C8B-B14F-4D97-AF65-F5344CB8AC3E}">
        <p14:creationId xmlns:p14="http://schemas.microsoft.com/office/powerpoint/2010/main" val="226020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2244F5-CB4F-42C0-90C2-40881A670657}"/>
              </a:ext>
            </a:extLst>
          </p:cNvPr>
          <p:cNvSpPr/>
          <p:nvPr/>
        </p:nvSpPr>
        <p:spPr>
          <a:xfrm>
            <a:off x="599607" y="-30184"/>
            <a:ext cx="10148341" cy="5802614"/>
          </a:xfrm>
          <a:prstGeom prst="rect">
            <a:avLst/>
          </a:prstGeom>
        </p:spPr>
        <p:txBody>
          <a:bodyPr wrap="square">
            <a:spAutoFit/>
          </a:bodyPr>
          <a:lstStyle/>
          <a:p>
            <a:pPr>
              <a:lnSpc>
                <a:spcPct val="107000"/>
              </a:lnSpc>
              <a:spcAft>
                <a:spcPts val="800"/>
              </a:spcAft>
            </a:pPr>
            <a:r>
              <a:rPr lang="en-I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Sample of responses: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Accessible: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latin typeface="Calibri" panose="020F0502020204030204" pitchFamily="34" charset="0"/>
                <a:ea typeface="Times New Roman" panose="02020603050405020304" pitchFamily="18" charset="0"/>
                <a:cs typeface="Calibri" panose="020F0502020204030204" pitchFamily="34" charset="0"/>
              </a:rPr>
              <a:t>It's very accessible for me because I can pay attention more than I'd normally be able to and I can be comfortable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Calibri" panose="020F0502020204030204" pitchFamily="34" charset="0"/>
                <a:cs typeface="Calibri" panose="020F0502020204030204" pitchFamily="34" charset="0"/>
              </a:rPr>
              <a:t>It is accessible but more confusing and harder to keep track of the emails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dirty="0">
                <a:latin typeface="Calibri" panose="020F0502020204030204" pitchFamily="34" charset="0"/>
                <a:ea typeface="Times New Roman" panose="02020603050405020304" pitchFamily="18" charset="0"/>
                <a:cs typeface="Calibri" panose="020F0502020204030204" pitchFamily="34" charset="0"/>
              </a:rPr>
              <a:t>Some lecturers chose to do it on power point, so some of the audio on the slides was cut, which was a bit annoying to follow the lecture</a:t>
            </a:r>
          </a:p>
          <a:p>
            <a:pPr marL="342900" lvl="0" indent="-342900">
              <a:lnSpc>
                <a:spcPct val="107000"/>
              </a:lnSpc>
              <a:spcAft>
                <a:spcPts val="800"/>
              </a:spcAft>
              <a:buFont typeface="Symbol" panose="05050102010706020507" pitchFamily="18" charset="2"/>
              <a:buChar char=""/>
            </a:pP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Not accessible: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I don't find the </a:t>
            </a:r>
            <a:r>
              <a:rPr lang="en-I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Panopto</a:t>
            </a: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 method good as there is no opportunity to ask questions or clarify something</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latin typeface="Calibri" panose="020F0502020204030204" pitchFamily="34" charset="0"/>
                <a:ea typeface="Calibri" panose="020F0502020204030204" pitchFamily="34" charset="0"/>
                <a:cs typeface="Times New Roman" panose="02020603050405020304" pitchFamily="18" charset="0"/>
              </a:rPr>
              <a:t>Mixed: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Yes and no. The blackboard online lectures are great but not all lecturers are using blackboard making it difficult to keep track of where everything is supposed to be.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E"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lecture recordings themselves (the few that have been uploaded) are actually really well done and easy to follow - it's the finding them and lack of organisation into folders/ delay in uploading that I'm having an issue with</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464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920688-2281-418C-8683-8A2F203E7447}"/>
              </a:ext>
            </a:extLst>
          </p:cNvPr>
          <p:cNvSpPr/>
          <p:nvPr/>
        </p:nvSpPr>
        <p:spPr>
          <a:xfrm>
            <a:off x="734518" y="344775"/>
            <a:ext cx="8409482" cy="646331"/>
          </a:xfrm>
          <a:prstGeom prst="rect">
            <a:avLst/>
          </a:prstGeom>
        </p:spPr>
        <p:txBody>
          <a:bodyPr wrap="square">
            <a:spAutoFit/>
          </a:bodyPr>
          <a:lstStyle/>
          <a:p>
            <a:r>
              <a:rPr lang="en-IE" b="1" dirty="0">
                <a:solidFill>
                  <a:srgbClr val="000000"/>
                </a:solidFill>
                <a:latin typeface="Calibri" panose="020F0502020204030204" pitchFamily="34" charset="0"/>
                <a:ea typeface="Times New Roman" panose="02020603050405020304" pitchFamily="18" charset="0"/>
              </a:rPr>
              <a:t>4. Have all of your online lectures been consistent in their delivery of online materials? What works/ does not work?</a:t>
            </a:r>
            <a:endParaRPr lang="en-IE" dirty="0"/>
          </a:p>
        </p:txBody>
      </p:sp>
      <p:pic>
        <p:nvPicPr>
          <p:cNvPr id="3" name="Picture 2">
            <a:extLst>
              <a:ext uri="{FF2B5EF4-FFF2-40B4-BE49-F238E27FC236}">
                <a16:creationId xmlns:a16="http://schemas.microsoft.com/office/drawing/2014/main" id="{7EBB4C51-BE71-474B-95F7-832EC5E3E2FB}"/>
              </a:ext>
            </a:extLst>
          </p:cNvPr>
          <p:cNvPicPr>
            <a:picLocks noChangeAspect="1"/>
          </p:cNvPicPr>
          <p:nvPr/>
        </p:nvPicPr>
        <p:blipFill>
          <a:blip r:embed="rId2"/>
          <a:stretch>
            <a:fillRect/>
          </a:stretch>
        </p:blipFill>
        <p:spPr>
          <a:xfrm>
            <a:off x="884421" y="1244184"/>
            <a:ext cx="8019736" cy="4886793"/>
          </a:xfrm>
          <a:prstGeom prst="rect">
            <a:avLst/>
          </a:prstGeom>
        </p:spPr>
      </p:pic>
    </p:spTree>
    <p:extLst>
      <p:ext uri="{BB962C8B-B14F-4D97-AF65-F5344CB8AC3E}">
        <p14:creationId xmlns:p14="http://schemas.microsoft.com/office/powerpoint/2010/main" val="3229233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3F4C6F3FAB34EA5EB24A8E12CC457" ma:contentTypeVersion="18" ma:contentTypeDescription="Create a new document." ma:contentTypeScope="" ma:versionID="6edfb8d6c39ff8fd08fc33f657c9b674">
  <xsd:schema xmlns:xsd="http://www.w3.org/2001/XMLSchema" xmlns:xs="http://www.w3.org/2001/XMLSchema" xmlns:p="http://schemas.microsoft.com/office/2006/metadata/properties" xmlns:ns2="e239982e-d6c0-4849-827b-7287a15e886f" xmlns:ns3="2d6e0f16-5ef2-4e3a-86e8-dcc1aa3d9b94" targetNamespace="http://schemas.microsoft.com/office/2006/metadata/properties" ma:root="true" ma:fieldsID="27069acabaaeceeef7975315475a8bdd" ns2:_="" ns3:_="">
    <xsd:import namespace="e239982e-d6c0-4849-827b-7287a15e886f"/>
    <xsd:import namespace="2d6e0f16-5ef2-4e3a-86e8-dcc1aa3d9b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Note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9982e-d6c0-4849-827b-7287a15e8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d9b36d8-e8b0-4d46-88aa-db730269cd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Notes" ma:index="22" nillable="true" ma:displayName="Notes" ma:description="Additional Notes" ma:format="Dropdown" ma:internalName="Notes">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6e0f16-5ef2-4e3a-86e8-dcc1aa3d9b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9f087f4-4429-47a3-88f5-b266a1dff781}" ma:internalName="TaxCatchAll" ma:showField="CatchAllData" ma:web="2d6e0f16-5ef2-4e3a-86e8-dcc1aa3d9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6e0f16-5ef2-4e3a-86e8-dcc1aa3d9b94" xsi:nil="true"/>
    <Notes xmlns="e239982e-d6c0-4849-827b-7287a15e886f" xsi:nil="true"/>
    <lcf76f155ced4ddcb4097134ff3c332f xmlns="e239982e-d6c0-4849-827b-7287a15e88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033495-639E-47DC-A8F3-041299B489D0}"/>
</file>

<file path=customXml/itemProps2.xml><?xml version="1.0" encoding="utf-8"?>
<ds:datastoreItem xmlns:ds="http://schemas.openxmlformats.org/officeDocument/2006/customXml" ds:itemID="{DB95958A-DD8D-4998-BAC7-B44527C8068C}"/>
</file>

<file path=customXml/itemProps3.xml><?xml version="1.0" encoding="utf-8"?>
<ds:datastoreItem xmlns:ds="http://schemas.openxmlformats.org/officeDocument/2006/customXml" ds:itemID="{A724DD72-F840-44A2-BC65-708C9AB1EAD6}"/>
</file>

<file path=docProps/app.xml><?xml version="1.0" encoding="utf-8"?>
<Properties xmlns="http://schemas.openxmlformats.org/officeDocument/2006/extended-properties" xmlns:vt="http://schemas.openxmlformats.org/officeDocument/2006/docPropsVTypes">
  <TotalTime>2270</TotalTime>
  <Words>799</Words>
  <Application>Microsoft Office PowerPoint</Application>
  <PresentationFormat>Widescreen</PresentationFormat>
  <Paragraphs>109</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Symbol</vt:lpstr>
      <vt:lpstr>Office Theme</vt:lpstr>
      <vt:lpstr>Retrospect</vt:lpstr>
      <vt:lpstr>UG Student with disabilities feedback  on online learning in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Declan Reilly</dc:creator>
  <cp:lastModifiedBy>Declan Reilly</cp:lastModifiedBy>
  <cp:revision>131</cp:revision>
  <dcterms:created xsi:type="dcterms:W3CDTF">2018-12-13T12:02:50Z</dcterms:created>
  <dcterms:modified xsi:type="dcterms:W3CDTF">2020-04-07T13:05:48Z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0x0101001293F4C6F3FAB34EA5EB24A8E12CC457</vt:lpwstr>
  </property>
</Properties>
</file>